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77" r:id="rId4"/>
    <p:sldId id="278" r:id="rId5"/>
    <p:sldId id="260" r:id="rId6"/>
    <p:sldId id="261" r:id="rId7"/>
    <p:sldId id="262" r:id="rId8"/>
    <p:sldId id="263" r:id="rId9"/>
    <p:sldId id="259" r:id="rId10"/>
    <p:sldId id="275" r:id="rId11"/>
    <p:sldId id="264" r:id="rId12"/>
    <p:sldId id="265" r:id="rId13"/>
    <p:sldId id="266" r:id="rId14"/>
    <p:sldId id="274" r:id="rId15"/>
    <p:sldId id="267" r:id="rId16"/>
    <p:sldId id="271" r:id="rId17"/>
    <p:sldId id="269" r:id="rId18"/>
    <p:sldId id="270" r:id="rId19"/>
    <p:sldId id="273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B8FD49D-30A9-498D-857F-BF1E09BE4025}" name="Antonio Martins" initials="AM" userId="9fd1b594a792b4d2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272C"/>
    <a:srgbClr val="FBB74B"/>
    <a:srgbClr val="DDE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66"/>
    <p:restoredTop sz="94694"/>
  </p:normalViewPr>
  <p:slideViewPr>
    <p:cSldViewPr snapToGrid="0" snapToObjects="1">
      <p:cViewPr varScale="1">
        <p:scale>
          <a:sx n="76" d="100"/>
          <a:sy n="76" d="100"/>
        </p:scale>
        <p:origin x="102" y="7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AB9BE-C11C-A640-B232-A802598FA895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2BA98-96B7-A949-BF79-AA0A492EAB2C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57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AB9BE-C11C-A640-B232-A802598FA895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2BA98-96B7-A949-BF79-AA0A492EAB2C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005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AB9BE-C11C-A640-B232-A802598FA895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2BA98-96B7-A949-BF79-AA0A492EAB2C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49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AB9BE-C11C-A640-B232-A802598FA895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2BA98-96B7-A949-BF79-AA0A492EAB2C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872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AB9BE-C11C-A640-B232-A802598FA895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2BA98-96B7-A949-BF79-AA0A492EAB2C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037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AB9BE-C11C-A640-B232-A802598FA895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2BA98-96B7-A949-BF79-AA0A492EAB2C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227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AB9BE-C11C-A640-B232-A802598FA895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2BA98-96B7-A949-BF79-AA0A492EAB2C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252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AB9BE-C11C-A640-B232-A802598FA895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2BA98-96B7-A949-BF79-AA0A492EAB2C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69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AB9BE-C11C-A640-B232-A802598FA895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2BA98-96B7-A949-BF79-AA0A492EAB2C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690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AB9BE-C11C-A640-B232-A802598FA895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2BA98-96B7-A949-BF79-AA0A492EAB2C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175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AB9BE-C11C-A640-B232-A802598FA895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2BA98-96B7-A949-BF79-AA0A492EAB2C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24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AB9BE-C11C-A640-B232-A802598FA895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E2BA98-96B7-A949-BF79-AA0A492EAB2C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315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t="37" b="37"/>
          <a:stretch/>
        </p:blipFill>
        <p:spPr>
          <a:xfrm>
            <a:off x="0" y="953290"/>
            <a:ext cx="9144000" cy="51206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935" y="330781"/>
            <a:ext cx="8229600" cy="73013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rgbClr val="24272C"/>
                </a:solidFill>
                <a:latin typeface="Fjalla One" panose="02000506040000020004" pitchFamily="2" charset="0"/>
              </a:rPr>
              <a:t>SUMATRA CENTRAL, INDONÉSIA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30831" y="6127240"/>
            <a:ext cx="1895330" cy="495261"/>
          </a:xfrm>
          <a:prstGeom prst="rect">
            <a:avLst/>
          </a:prstGeom>
        </p:spPr>
      </p:pic>
      <p:pic>
        <p:nvPicPr>
          <p:cNvPr id="3" name="Picture 2" descr="A black and orange text&#10;&#10;AI-generated content may be incorrect.">
            <a:extLst>
              <a:ext uri="{FF2B5EF4-FFF2-40B4-BE49-F238E27FC236}">
                <a16:creationId xmlns:a16="http://schemas.microsoft.com/office/drawing/2014/main" id="{5AADBC30-2BAD-4A18-4D18-0D31FC0D7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480" y="6041282"/>
            <a:ext cx="1646464" cy="566152"/>
          </a:xfrm>
          <a:prstGeom prst="rect">
            <a:avLst/>
          </a:prstGeom>
        </p:spPr>
      </p:pic>
      <p:pic>
        <p:nvPicPr>
          <p:cNvPr id="6" name="Picture 3" descr="Screen Shot 2021-03-25 at 9.44.57 AM.png">
            <a:extLst>
              <a:ext uri="{FF2B5EF4-FFF2-40B4-BE49-F238E27FC236}">
                <a16:creationId xmlns:a16="http://schemas.microsoft.com/office/drawing/2014/main" id="{3A0E9DD7-EE7F-4354-8455-9AB66CC648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831" y="6126162"/>
            <a:ext cx="1895330" cy="49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43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420" y="1173480"/>
            <a:ext cx="8035159" cy="495268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t-BR" sz="2800" dirty="0">
                <a:solidFill>
                  <a:srgbClr val="24272C"/>
                </a:solidFill>
              </a:rPr>
              <a:t>Nenhum grupo étnico deve ser excluído; nenhum deve ser ignorado. Nenhum grupo deve ser considerado distante demais, remoto demais, pequeno demais, insignificante demais ou indigno de nossos esforços. A mensagem transformadora de vida do arrependimento e do perdão dos pecados deve ser oferecida a cada um deles!</a:t>
            </a:r>
            <a:endParaRPr lang="en-US" dirty="0">
              <a:solidFill>
                <a:srgbClr val="24272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130831" y="6127240"/>
            <a:ext cx="1895330" cy="495261"/>
          </a:xfrm>
          <a:prstGeom prst="rect">
            <a:avLst/>
          </a:prstGeom>
        </p:spPr>
      </p:pic>
      <p:pic>
        <p:nvPicPr>
          <p:cNvPr id="2" name="Picture 1" descr="A black and orange text&#10;&#10;AI-generated content may be incorrect.">
            <a:extLst>
              <a:ext uri="{FF2B5EF4-FFF2-40B4-BE49-F238E27FC236}">
                <a16:creationId xmlns:a16="http://schemas.microsoft.com/office/drawing/2014/main" id="{0471A3EC-F300-63CE-1B6F-E7BED001D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80" y="6041282"/>
            <a:ext cx="1646464" cy="566152"/>
          </a:xfrm>
          <a:prstGeom prst="rect">
            <a:avLst/>
          </a:prstGeom>
        </p:spPr>
      </p:pic>
      <p:pic>
        <p:nvPicPr>
          <p:cNvPr id="5" name="Picture 3" descr="Screen Shot 2021-03-25 at 9.44.57 AM.png">
            <a:extLst>
              <a:ext uri="{FF2B5EF4-FFF2-40B4-BE49-F238E27FC236}">
                <a16:creationId xmlns:a16="http://schemas.microsoft.com/office/drawing/2014/main" id="{3C7BD1DA-B231-445C-89C0-A470200E2B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831" y="6126162"/>
            <a:ext cx="1895330" cy="49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13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692" y="4572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24272C"/>
                </a:solidFill>
                <a:latin typeface="Fjalla One" panose="02000506040000020004" pitchFamily="2" charset="0"/>
              </a:rPr>
              <a:t>AS 4 VERDADES UNIVERSAIS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130831" y="6127240"/>
            <a:ext cx="1895330" cy="49526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A75D4CB-A238-324E-A96E-0CCAEC0553ED}"/>
              </a:ext>
            </a:extLst>
          </p:cNvPr>
          <p:cNvSpPr txBox="1">
            <a:spLocks/>
          </p:cNvSpPr>
          <p:nvPr/>
        </p:nvSpPr>
        <p:spPr>
          <a:xfrm>
            <a:off x="685800" y="1878568"/>
            <a:ext cx="800372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BB74B"/>
                </a:solidFill>
                <a:latin typeface="Fjalla One" panose="02000506040000020004" pitchFamily="2" charset="0"/>
              </a:rPr>
              <a:t>3.   “</a:t>
            </a:r>
            <a:r>
              <a:rPr lang="pt-BR" dirty="0">
                <a:solidFill>
                  <a:srgbClr val="FBB74B"/>
                </a:solidFill>
                <a:latin typeface="Fjalla One" panose="02000506040000020004" pitchFamily="2" charset="0"/>
              </a:rPr>
              <a:t>TODAS AS COISAS QUE VOS TENHO ORDENADO”</a:t>
            </a:r>
            <a:endParaRPr lang="en-US" dirty="0">
              <a:solidFill>
                <a:srgbClr val="FBB74B"/>
              </a:solidFill>
              <a:latin typeface="Fjalla One" panose="02000506040000020004" pitchFamily="2" charset="0"/>
            </a:endParaRPr>
          </a:p>
          <a:p>
            <a:pPr marL="0" indent="0">
              <a:buFont typeface="Arial"/>
              <a:buNone/>
            </a:pPr>
            <a:br>
              <a:rPr lang="en-US" sz="2800" dirty="0">
                <a:solidFill>
                  <a:srgbClr val="24272C"/>
                </a:solidFill>
              </a:rPr>
            </a:br>
            <a:r>
              <a:rPr lang="en-US" sz="2800" dirty="0">
                <a:solidFill>
                  <a:srgbClr val="24272C"/>
                </a:solidFill>
              </a:rPr>
              <a:t>    </a:t>
            </a:r>
            <a:r>
              <a:rPr lang="pt-BR" sz="2600" dirty="0">
                <a:solidFill>
                  <a:srgbClr val="24272C"/>
                </a:solidFill>
              </a:rPr>
              <a:t>“ensinando-os a guardar todas as coisas que vos tenho ordenado.” (versículo 20)</a:t>
            </a:r>
            <a:endParaRPr lang="en-US" sz="2600" dirty="0">
              <a:solidFill>
                <a:srgbClr val="24272C"/>
              </a:solidFill>
            </a:endParaRPr>
          </a:p>
          <a:p>
            <a:pPr marL="0" indent="0">
              <a:buFont typeface="Arial"/>
              <a:buNone/>
            </a:pPr>
            <a:br>
              <a:rPr lang="en-US" sz="2600" dirty="0">
                <a:solidFill>
                  <a:srgbClr val="24272C"/>
                </a:solidFill>
              </a:rPr>
            </a:br>
            <a:r>
              <a:rPr lang="en-US" sz="2600" dirty="0">
                <a:solidFill>
                  <a:srgbClr val="24272C"/>
                </a:solidFill>
              </a:rPr>
              <a:t>   </a:t>
            </a:r>
            <a:r>
              <a:rPr lang="pt-BR" sz="2600" dirty="0">
                <a:solidFill>
                  <a:srgbClr val="24272C"/>
                </a:solidFill>
              </a:rPr>
              <a:t>A essência transformadora de vida do que devemos compartilhar enquanto “fazemos discípulos” entre as nações.</a:t>
            </a:r>
            <a:endParaRPr lang="en-US" sz="2600" dirty="0">
              <a:solidFill>
                <a:srgbClr val="24272C"/>
              </a:solidFill>
            </a:endParaRPr>
          </a:p>
        </p:txBody>
      </p:sp>
      <p:pic>
        <p:nvPicPr>
          <p:cNvPr id="3" name="Picture 2" descr="A black and orange text&#10;&#10;AI-generated content may be incorrect.">
            <a:extLst>
              <a:ext uri="{FF2B5EF4-FFF2-40B4-BE49-F238E27FC236}">
                <a16:creationId xmlns:a16="http://schemas.microsoft.com/office/drawing/2014/main" id="{F7E5D044-DF35-8E2A-CAB2-F9182705D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80" y="6041282"/>
            <a:ext cx="1646464" cy="566152"/>
          </a:xfrm>
          <a:prstGeom prst="rect">
            <a:avLst/>
          </a:prstGeom>
        </p:spPr>
      </p:pic>
      <p:pic>
        <p:nvPicPr>
          <p:cNvPr id="6" name="Picture 3" descr="Screen Shot 2021-03-25 at 9.44.57 AM.png">
            <a:extLst>
              <a:ext uri="{FF2B5EF4-FFF2-40B4-BE49-F238E27FC236}">
                <a16:creationId xmlns:a16="http://schemas.microsoft.com/office/drawing/2014/main" id="{ACC0D2A7-CD7C-40B8-871F-AC293C1E43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831" y="6126162"/>
            <a:ext cx="1895330" cy="49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826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692" y="4572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24272C"/>
                </a:solidFill>
                <a:latin typeface="Fjalla One" panose="02000506040000020004" pitchFamily="2" charset="0"/>
              </a:rPr>
              <a:t>AS 4 VERDADES UNIVERSAIS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130831" y="6127240"/>
            <a:ext cx="1895330" cy="49526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30E8605-4FD7-9F44-BEA3-A7C8E11ADBA1}"/>
              </a:ext>
            </a:extLst>
          </p:cNvPr>
          <p:cNvSpPr txBox="1">
            <a:spLocks/>
          </p:cNvSpPr>
          <p:nvPr/>
        </p:nvSpPr>
        <p:spPr>
          <a:xfrm>
            <a:off x="685800" y="1999591"/>
            <a:ext cx="7772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BB74B"/>
                </a:solidFill>
                <a:latin typeface="Fjalla One" panose="02000506040000020004" pitchFamily="2" charset="0"/>
              </a:rPr>
              <a:t>4.   “… CONVOSCO TODOS OS DIAS”</a:t>
            </a:r>
          </a:p>
          <a:p>
            <a:pPr marL="0" indent="0">
              <a:buFont typeface="Arial"/>
              <a:buNone/>
            </a:pPr>
            <a:endParaRPr lang="en-US" sz="2800" dirty="0">
              <a:solidFill>
                <a:srgbClr val="24272C"/>
              </a:solidFill>
            </a:endParaRPr>
          </a:p>
          <a:p>
            <a:pPr marL="0" indent="0">
              <a:buFont typeface="Arial"/>
              <a:buNone/>
            </a:pPr>
            <a:r>
              <a:rPr lang="en-US" sz="2600" dirty="0">
                <a:solidFill>
                  <a:srgbClr val="24272C"/>
                </a:solidFill>
              </a:rPr>
              <a:t>	</a:t>
            </a:r>
            <a:r>
              <a:rPr lang="pt-BR" sz="2600" dirty="0">
                <a:solidFill>
                  <a:srgbClr val="24272C"/>
                </a:solidFill>
              </a:rPr>
              <a:t>“E eis que estou convosco todos os dias até à consumação do século.” (versículo 20)</a:t>
            </a:r>
            <a:endParaRPr lang="en-US" sz="2600" dirty="0">
              <a:solidFill>
                <a:srgbClr val="24272C"/>
              </a:solidFill>
            </a:endParaRPr>
          </a:p>
          <a:p>
            <a:pPr marL="0" indent="0">
              <a:buFont typeface="Arial"/>
              <a:buNone/>
            </a:pPr>
            <a:endParaRPr lang="en-US" sz="2600" dirty="0">
              <a:solidFill>
                <a:srgbClr val="24272C"/>
              </a:solidFill>
            </a:endParaRPr>
          </a:p>
          <a:p>
            <a:pPr marL="0" indent="0">
              <a:buFont typeface="Arial"/>
              <a:buNone/>
            </a:pPr>
            <a:r>
              <a:rPr lang="en-US" sz="2600" dirty="0">
                <a:solidFill>
                  <a:srgbClr val="24272C"/>
                </a:solidFill>
              </a:rPr>
              <a:t>	</a:t>
            </a:r>
            <a:r>
              <a:rPr lang="pt-BR" sz="2600" dirty="0">
                <a:solidFill>
                  <a:srgbClr val="24272C"/>
                </a:solidFill>
              </a:rPr>
              <a:t>O cuidado amoroso de Jesus tomará conta de você, seja evitando que você corra perigo ou acompanhando você durante o perigo.</a:t>
            </a:r>
            <a:endParaRPr lang="en-US" sz="2600" dirty="0">
              <a:solidFill>
                <a:srgbClr val="24272C"/>
              </a:solidFill>
            </a:endParaRPr>
          </a:p>
        </p:txBody>
      </p:sp>
      <p:pic>
        <p:nvPicPr>
          <p:cNvPr id="3" name="Picture 2" descr="A black and orange text&#10;&#10;AI-generated content may be incorrect.">
            <a:extLst>
              <a:ext uri="{FF2B5EF4-FFF2-40B4-BE49-F238E27FC236}">
                <a16:creationId xmlns:a16="http://schemas.microsoft.com/office/drawing/2014/main" id="{21542893-30BC-A677-E7D7-6D07D1B50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80" y="6041282"/>
            <a:ext cx="1646464" cy="566152"/>
          </a:xfrm>
          <a:prstGeom prst="rect">
            <a:avLst/>
          </a:prstGeom>
        </p:spPr>
      </p:pic>
      <p:pic>
        <p:nvPicPr>
          <p:cNvPr id="6" name="Picture 3" descr="Screen Shot 2021-03-25 at 9.44.57 AM.png">
            <a:extLst>
              <a:ext uri="{FF2B5EF4-FFF2-40B4-BE49-F238E27FC236}">
                <a16:creationId xmlns:a16="http://schemas.microsoft.com/office/drawing/2014/main" id="{F427E01A-0D9E-4219-ACBF-2D7EAC8EF2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831" y="6126162"/>
            <a:ext cx="1895330" cy="49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69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24272C"/>
                </a:solidFill>
                <a:latin typeface="Fjalla One" panose="02000506040000020004" pitchFamily="2" charset="0"/>
              </a:rPr>
              <a:t>CHARLES SPURGEON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01207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BR" sz="2600" dirty="0">
                <a:solidFill>
                  <a:srgbClr val="24272C"/>
                </a:solidFill>
              </a:rPr>
              <a:t>“Esta é a comissão perpétua da Igreja de Cristo e o grande selo do Reino afixado a ela; concedendo o poder para executá-la e assegurando o </a:t>
            </a:r>
            <a:br>
              <a:rPr lang="pt-BR" sz="2600" dirty="0">
                <a:solidFill>
                  <a:srgbClr val="24272C"/>
                </a:solidFill>
              </a:rPr>
            </a:br>
            <a:r>
              <a:rPr lang="pt-BR" sz="2600" dirty="0">
                <a:solidFill>
                  <a:srgbClr val="24272C"/>
                </a:solidFill>
              </a:rPr>
              <a:t>seu sucesso, é a garantia do Rei de sua presença contínua entre seus seguidores fiéis.” </a:t>
            </a:r>
            <a:endParaRPr lang="en-US" dirty="0">
              <a:solidFill>
                <a:srgbClr val="24272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130831" y="6127240"/>
            <a:ext cx="1895330" cy="4952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BFD9EB-1307-5449-B01B-76A6F6695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2" y="1467221"/>
            <a:ext cx="3505930" cy="4609358"/>
          </a:xfrm>
          <a:prstGeom prst="rect">
            <a:avLst/>
          </a:prstGeom>
        </p:spPr>
      </p:pic>
      <p:pic>
        <p:nvPicPr>
          <p:cNvPr id="3" name="Picture 2" descr="A black and orange text&#10;&#10;AI-generated content may be incorrect.">
            <a:extLst>
              <a:ext uri="{FF2B5EF4-FFF2-40B4-BE49-F238E27FC236}">
                <a16:creationId xmlns:a16="http://schemas.microsoft.com/office/drawing/2014/main" id="{ACADEEF0-4A64-6065-08EF-DAE1D030DC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480" y="6041282"/>
            <a:ext cx="1646464" cy="566152"/>
          </a:xfrm>
          <a:prstGeom prst="rect">
            <a:avLst/>
          </a:prstGeom>
        </p:spPr>
      </p:pic>
      <p:pic>
        <p:nvPicPr>
          <p:cNvPr id="7" name="Picture 3" descr="Screen Shot 2021-03-25 at 9.44.57 AM.png">
            <a:extLst>
              <a:ext uri="{FF2B5EF4-FFF2-40B4-BE49-F238E27FC236}">
                <a16:creationId xmlns:a16="http://schemas.microsoft.com/office/drawing/2014/main" id="{C9D5CC3F-1BD9-4358-8191-392DF8440C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831" y="6126162"/>
            <a:ext cx="1895330" cy="49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36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692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rgbClr val="24272C"/>
                </a:solidFill>
                <a:latin typeface="Fjalla One" panose="02000506040000020004" pitchFamily="2" charset="0"/>
              </a:rPr>
              <a:t>O SIGNIFICADO DAS 4 VERDADES UNIVERSAIS PARA NÓS: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6081" y="168976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FBB74B"/>
                </a:solidFill>
                <a:latin typeface="Fjalla One" panose="02000506040000020004" pitchFamily="2" charset="0"/>
              </a:rPr>
              <a:t>“TODA A AUTORIDADE”</a:t>
            </a:r>
          </a:p>
          <a:p>
            <a:pPr marL="0" indent="0">
              <a:buNone/>
            </a:pPr>
            <a:endParaRPr lang="en-US" sz="2800" dirty="0">
              <a:solidFill>
                <a:srgbClr val="FBB74B"/>
              </a:solidFill>
              <a:latin typeface="Fjalla One" panose="02000506040000020004" pitchFamily="2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FBB74B"/>
                </a:solidFill>
                <a:latin typeface="Fjalla One" panose="02000506040000020004" pitchFamily="2" charset="0"/>
              </a:rPr>
              <a:t>“TODAS AS NAÇÕES”</a:t>
            </a:r>
          </a:p>
          <a:p>
            <a:pPr marL="0" indent="0">
              <a:buNone/>
            </a:pPr>
            <a:endParaRPr lang="en-US" sz="2800" dirty="0">
              <a:solidFill>
                <a:srgbClr val="FBB74B"/>
              </a:solidFill>
              <a:latin typeface="Fjalla One" panose="02000506040000020004" pitchFamily="2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FBB74B"/>
                </a:solidFill>
                <a:latin typeface="Fjalla One" panose="02000506040000020004" pitchFamily="2" charset="0"/>
              </a:rPr>
              <a:t>“</a:t>
            </a:r>
            <a:r>
              <a:rPr lang="pt-BR" sz="2800" dirty="0">
                <a:solidFill>
                  <a:srgbClr val="FBB74B"/>
                </a:solidFill>
                <a:latin typeface="Fjalla One" panose="02000506040000020004" pitchFamily="2" charset="0"/>
              </a:rPr>
              <a:t>TODAS AS COISAS QUE VOS TENHO ORDENADO</a:t>
            </a:r>
            <a:r>
              <a:rPr lang="en-US" sz="2800" dirty="0">
                <a:solidFill>
                  <a:srgbClr val="FBB74B"/>
                </a:solidFill>
                <a:latin typeface="Fjalla One" panose="02000506040000020004" pitchFamily="2" charset="0"/>
              </a:rPr>
              <a:t>”</a:t>
            </a:r>
          </a:p>
          <a:p>
            <a:pPr marL="0" indent="0">
              <a:buNone/>
            </a:pPr>
            <a:endParaRPr lang="en-US" sz="2800" dirty="0">
              <a:solidFill>
                <a:srgbClr val="FBB74B"/>
              </a:solidFill>
              <a:latin typeface="Fjalla One" panose="02000506040000020004" pitchFamily="2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FBB74B"/>
                </a:solidFill>
                <a:latin typeface="Fjalla One" panose="02000506040000020004" pitchFamily="2" charset="0"/>
              </a:rPr>
              <a:t>“CONVOSCO TODOS OS DIAS”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130831" y="6127240"/>
            <a:ext cx="1895330" cy="495261"/>
          </a:xfrm>
          <a:prstGeom prst="rect">
            <a:avLst/>
          </a:prstGeom>
        </p:spPr>
      </p:pic>
      <p:pic>
        <p:nvPicPr>
          <p:cNvPr id="5" name="Picture 4" descr="A black and orange text&#10;&#10;AI-generated content may be incorrect.">
            <a:extLst>
              <a:ext uri="{FF2B5EF4-FFF2-40B4-BE49-F238E27FC236}">
                <a16:creationId xmlns:a16="http://schemas.microsoft.com/office/drawing/2014/main" id="{A34A2CB0-9429-354F-3BAB-1B6BD7CB5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80" y="6041282"/>
            <a:ext cx="1646464" cy="566152"/>
          </a:xfrm>
          <a:prstGeom prst="rect">
            <a:avLst/>
          </a:prstGeom>
        </p:spPr>
      </p:pic>
      <p:pic>
        <p:nvPicPr>
          <p:cNvPr id="6" name="Picture 3" descr="Screen Shot 2021-03-25 at 9.44.57 AM.png">
            <a:extLst>
              <a:ext uri="{FF2B5EF4-FFF2-40B4-BE49-F238E27FC236}">
                <a16:creationId xmlns:a16="http://schemas.microsoft.com/office/drawing/2014/main" id="{8CB26F27-5AF3-46CB-B225-471D29BE7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831" y="6126162"/>
            <a:ext cx="1895330" cy="49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18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24272C"/>
                </a:solidFill>
                <a:latin typeface="Fjalla One" panose="02000506040000020004" pitchFamily="2" charset="0"/>
              </a:rPr>
              <a:t>ELIZABETH ELLIOT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200" y="1554480"/>
            <a:ext cx="4038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BR" sz="2400" dirty="0">
                <a:solidFill>
                  <a:srgbClr val="24272C"/>
                </a:solidFill>
              </a:rPr>
              <a:t>A glória de Deus significa confiança, significa a vontade de fazer a vontade dEle e significa alegria. Você pode perder? Certamente pode. Vá em frente e perca a sua vida – é assim que você a encontra! Para que é a sua vida? “Minha vida”, disse Jesus, “é pela vida do mundo”.</a:t>
            </a:r>
            <a:endParaRPr lang="en-US" sz="2400" dirty="0">
              <a:solidFill>
                <a:srgbClr val="24272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130831" y="6127240"/>
            <a:ext cx="1895330" cy="4952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EB8A81-CA0C-8F42-BBCD-FAC040AB4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359" y="1420785"/>
            <a:ext cx="3341887" cy="4705377"/>
          </a:xfrm>
          <a:prstGeom prst="rect">
            <a:avLst/>
          </a:prstGeom>
        </p:spPr>
      </p:pic>
      <p:pic>
        <p:nvPicPr>
          <p:cNvPr id="3" name="Picture 2" descr="A black and orange text&#10;&#10;AI-generated content may be incorrect.">
            <a:extLst>
              <a:ext uri="{FF2B5EF4-FFF2-40B4-BE49-F238E27FC236}">
                <a16:creationId xmlns:a16="http://schemas.microsoft.com/office/drawing/2014/main" id="{87DEED1A-5A7F-F42E-BA0A-82A8F02EE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480" y="6041282"/>
            <a:ext cx="1646464" cy="566152"/>
          </a:xfrm>
          <a:prstGeom prst="rect">
            <a:avLst/>
          </a:prstGeom>
        </p:spPr>
      </p:pic>
      <p:pic>
        <p:nvPicPr>
          <p:cNvPr id="8" name="Picture 3" descr="Screen Shot 2021-03-25 at 9.44.57 AM.png">
            <a:extLst>
              <a:ext uri="{FF2B5EF4-FFF2-40B4-BE49-F238E27FC236}">
                <a16:creationId xmlns:a16="http://schemas.microsoft.com/office/drawing/2014/main" id="{2DFD2AB9-1C8E-48DB-8EDF-D674A33FDE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831" y="6126162"/>
            <a:ext cx="1895330" cy="49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49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130831" y="6127240"/>
            <a:ext cx="1895330" cy="495261"/>
          </a:xfrm>
          <a:prstGeom prst="rect">
            <a:avLst/>
          </a:prstGeom>
        </p:spPr>
      </p:pic>
      <p:pic>
        <p:nvPicPr>
          <p:cNvPr id="2" name="Picture 1" descr="A black and orange text&#10;&#10;AI-generated content may be incorrect.">
            <a:extLst>
              <a:ext uri="{FF2B5EF4-FFF2-40B4-BE49-F238E27FC236}">
                <a16:creationId xmlns:a16="http://schemas.microsoft.com/office/drawing/2014/main" id="{B3822B39-5410-8AC5-85EC-105254959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80" y="6041282"/>
            <a:ext cx="1646464" cy="5661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E632C3-A2DD-6A6F-FC35-A3616942B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383971"/>
            <a:ext cx="7772400" cy="4090058"/>
          </a:xfrm>
          <a:prstGeom prst="rect">
            <a:avLst/>
          </a:prstGeom>
        </p:spPr>
      </p:pic>
      <p:pic>
        <p:nvPicPr>
          <p:cNvPr id="5" name="Picture 3" descr="Screen Shot 2021-03-25 at 9.44.57 AM.png">
            <a:extLst>
              <a:ext uri="{FF2B5EF4-FFF2-40B4-BE49-F238E27FC236}">
                <a16:creationId xmlns:a16="http://schemas.microsoft.com/office/drawing/2014/main" id="{C6B5C918-A8A1-4F46-8DA2-F4F39623C2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831" y="6126162"/>
            <a:ext cx="1895330" cy="49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9548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130831" y="6127240"/>
            <a:ext cx="1895330" cy="4952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833"/>
          <a:stretch/>
        </p:blipFill>
        <p:spPr>
          <a:xfrm>
            <a:off x="159123" y="1533526"/>
            <a:ext cx="8798859" cy="3678514"/>
          </a:xfrm>
          <a:prstGeom prst="rect">
            <a:avLst/>
          </a:prstGeom>
        </p:spPr>
      </p:pic>
      <p:pic>
        <p:nvPicPr>
          <p:cNvPr id="2" name="Picture 1" descr="A black and orange text&#10;&#10;AI-generated content may be incorrect.">
            <a:extLst>
              <a:ext uri="{FF2B5EF4-FFF2-40B4-BE49-F238E27FC236}">
                <a16:creationId xmlns:a16="http://schemas.microsoft.com/office/drawing/2014/main" id="{69C8E411-F00C-7305-811D-D5FEE6A34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480" y="6041282"/>
            <a:ext cx="1646464" cy="566152"/>
          </a:xfrm>
          <a:prstGeom prst="rect">
            <a:avLst/>
          </a:prstGeom>
        </p:spPr>
      </p:pic>
      <p:pic>
        <p:nvPicPr>
          <p:cNvPr id="5" name="Picture 3" descr="Screen Shot 2021-03-25 at 9.44.57 AM.png">
            <a:extLst>
              <a:ext uri="{FF2B5EF4-FFF2-40B4-BE49-F238E27FC236}">
                <a16:creationId xmlns:a16="http://schemas.microsoft.com/office/drawing/2014/main" id="{5E71B468-6F8F-4E7F-949B-F8FD5915ED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831" y="6126162"/>
            <a:ext cx="1895330" cy="49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08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130831" y="6127240"/>
            <a:ext cx="1895330" cy="4952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07" y="571767"/>
            <a:ext cx="9142186" cy="5409127"/>
          </a:xfrm>
          <a:prstGeom prst="rect">
            <a:avLst/>
          </a:prstGeom>
        </p:spPr>
      </p:pic>
      <p:pic>
        <p:nvPicPr>
          <p:cNvPr id="2" name="Picture 1" descr="A black and orange text&#10;&#10;AI-generated content may be incorrect.">
            <a:extLst>
              <a:ext uri="{FF2B5EF4-FFF2-40B4-BE49-F238E27FC236}">
                <a16:creationId xmlns:a16="http://schemas.microsoft.com/office/drawing/2014/main" id="{F6185372-E8E1-8B3F-9F82-2C4D103D0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480" y="6041282"/>
            <a:ext cx="1646464" cy="566152"/>
          </a:xfrm>
          <a:prstGeom prst="rect">
            <a:avLst/>
          </a:prstGeom>
        </p:spPr>
      </p:pic>
      <p:pic>
        <p:nvPicPr>
          <p:cNvPr id="6" name="Picture 3" descr="Screen Shot 2021-03-25 at 9.44.57 AM.png">
            <a:extLst>
              <a:ext uri="{FF2B5EF4-FFF2-40B4-BE49-F238E27FC236}">
                <a16:creationId xmlns:a16="http://schemas.microsoft.com/office/drawing/2014/main" id="{352E7075-7ACA-46CD-A26C-67EC33AEED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831" y="6126162"/>
            <a:ext cx="1895330" cy="49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3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942167"/>
            <a:ext cx="7772400" cy="1470025"/>
          </a:xfrm>
        </p:spPr>
        <p:txBody>
          <a:bodyPr/>
          <a:lstStyle/>
          <a:p>
            <a:r>
              <a:rPr lang="pt-BR" dirty="0">
                <a:solidFill>
                  <a:srgbClr val="24272C"/>
                </a:solidFill>
                <a:latin typeface="Fjalla One" panose="02000506040000020004" pitchFamily="2" charset="0"/>
              </a:rPr>
              <a:t>ORE PELA TERÇA PARTE</a:t>
            </a:r>
            <a:br>
              <a:rPr lang="pt-BR" dirty="0">
                <a:solidFill>
                  <a:srgbClr val="24272C"/>
                </a:solidFill>
                <a:latin typeface="Fjalla One" panose="02000506040000020004" pitchFamily="2" charset="0"/>
              </a:rPr>
            </a:br>
            <a:r>
              <a:rPr lang="pt-BR" dirty="0">
                <a:solidFill>
                  <a:srgbClr val="24272C"/>
                </a:solidFill>
                <a:latin typeface="Fjalla One" panose="02000506040000020004" pitchFamily="2" charset="0"/>
              </a:rPr>
              <a:t>QUE PERMANECE INALCANÇADA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85800" y="3697942"/>
            <a:ext cx="7940040" cy="1752600"/>
          </a:xfrm>
        </p:spPr>
        <p:txBody>
          <a:bodyPr>
            <a:normAutofit/>
          </a:bodyPr>
          <a:lstStyle/>
          <a:p>
            <a:r>
              <a:rPr lang="pt-BR" b="1" i="1" dirty="0">
                <a:solidFill>
                  <a:srgbClr val="FBB74B"/>
                </a:solidFill>
              </a:rPr>
              <a:t>Dia Internacional pelos Não Alcançados</a:t>
            </a:r>
          </a:p>
          <a:p>
            <a:r>
              <a:rPr lang="pt-BR" b="1" i="1" dirty="0">
                <a:solidFill>
                  <a:srgbClr val="FBB74B"/>
                </a:solidFill>
              </a:rPr>
              <a:t>Domingo de Pentecostes – 8 de junho de 2025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097890" y="6119556"/>
            <a:ext cx="1863018" cy="486818"/>
          </a:xfrm>
          <a:prstGeom prst="rect">
            <a:avLst/>
          </a:prstGeom>
        </p:spPr>
      </p:pic>
      <p:pic>
        <p:nvPicPr>
          <p:cNvPr id="3" name="Picture 2" descr="A black and orange text&#10;&#10;AI-generated content may be incorrect.">
            <a:extLst>
              <a:ext uri="{FF2B5EF4-FFF2-40B4-BE49-F238E27FC236}">
                <a16:creationId xmlns:a16="http://schemas.microsoft.com/office/drawing/2014/main" id="{A52BB227-71A8-20AC-A91F-7EA72EE30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80" y="6041282"/>
            <a:ext cx="1646464" cy="566152"/>
          </a:xfrm>
          <a:prstGeom prst="rect">
            <a:avLst/>
          </a:prstGeom>
        </p:spPr>
      </p:pic>
      <p:pic>
        <p:nvPicPr>
          <p:cNvPr id="7" name="Picture 3" descr="Screen Shot 2021-03-25 at 9.44.57 AM.png">
            <a:extLst>
              <a:ext uri="{FF2B5EF4-FFF2-40B4-BE49-F238E27FC236}">
                <a16:creationId xmlns:a16="http://schemas.microsoft.com/office/drawing/2014/main" id="{10912577-7145-4B4A-AB1B-1A5F9503A4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831" y="6126162"/>
            <a:ext cx="1895330" cy="49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05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692" y="457200"/>
            <a:ext cx="8229600" cy="1143000"/>
          </a:xfrm>
        </p:spPr>
        <p:txBody>
          <a:bodyPr/>
          <a:lstStyle/>
          <a:p>
            <a:r>
              <a:rPr lang="en-US" dirty="0"/>
              <a:t>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130831" y="6127240"/>
            <a:ext cx="1895330" cy="495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17" r="17"/>
          <a:stretch/>
        </p:blipFill>
        <p:spPr>
          <a:xfrm>
            <a:off x="0" y="409900"/>
            <a:ext cx="9144000" cy="5669280"/>
          </a:xfrm>
          <a:prstGeom prst="rect">
            <a:avLst/>
          </a:prstGeom>
        </p:spPr>
      </p:pic>
      <p:sp>
        <p:nvSpPr>
          <p:cNvPr id="7" name="Donut 6"/>
          <p:cNvSpPr/>
          <p:nvPr/>
        </p:nvSpPr>
        <p:spPr>
          <a:xfrm>
            <a:off x="3194754" y="1043878"/>
            <a:ext cx="1361698" cy="866934"/>
          </a:xfrm>
          <a:prstGeom prst="donut">
            <a:avLst>
              <a:gd name="adj" fmla="val 12881"/>
            </a:avLst>
          </a:prstGeom>
          <a:solidFill>
            <a:srgbClr val="FBB74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 descr="A black and orange text&#10;&#10;AI-generated content may be incorrect.">
            <a:extLst>
              <a:ext uri="{FF2B5EF4-FFF2-40B4-BE49-F238E27FC236}">
                <a16:creationId xmlns:a16="http://schemas.microsoft.com/office/drawing/2014/main" id="{BDF88AE7-D22F-6699-B33F-0C37FF99D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480" y="6041282"/>
            <a:ext cx="1646464" cy="566152"/>
          </a:xfrm>
          <a:prstGeom prst="rect">
            <a:avLst/>
          </a:prstGeom>
        </p:spPr>
      </p:pic>
      <p:pic>
        <p:nvPicPr>
          <p:cNvPr id="8" name="Picture 3" descr="Screen Shot 2021-03-25 at 9.44.57 AM.png">
            <a:extLst>
              <a:ext uri="{FF2B5EF4-FFF2-40B4-BE49-F238E27FC236}">
                <a16:creationId xmlns:a16="http://schemas.microsoft.com/office/drawing/2014/main" id="{EC828F3C-2D05-4C83-B139-BEDE7A58F2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831" y="6126162"/>
            <a:ext cx="1895330" cy="49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466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21-03-30 at 11.35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430" y="1957137"/>
            <a:ext cx="3872832" cy="29102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692" y="457200"/>
            <a:ext cx="8229600" cy="1143000"/>
          </a:xfrm>
        </p:spPr>
        <p:txBody>
          <a:bodyPr/>
          <a:lstStyle/>
          <a:p>
            <a:r>
              <a:rPr lang="en-US" dirty="0"/>
              <a:t>  </a:t>
            </a:r>
          </a:p>
        </p:txBody>
      </p:sp>
      <p:pic>
        <p:nvPicPr>
          <p:cNvPr id="6" name="Content Placeholder 5" descr="A person selling produce&#10;&#10;Description automatically generated with low confidence">
            <a:extLst>
              <a:ext uri="{FF2B5EF4-FFF2-40B4-BE49-F238E27FC236}">
                <a16:creationId xmlns:a16="http://schemas.microsoft.com/office/drawing/2014/main" id="{E7716E0E-66C3-684F-81F1-8E6190067D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2369" y="918364"/>
            <a:ext cx="7479262" cy="498778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130831" y="6127240"/>
            <a:ext cx="1895330" cy="495261"/>
          </a:xfrm>
          <a:prstGeom prst="rect">
            <a:avLst/>
          </a:prstGeom>
        </p:spPr>
      </p:pic>
      <p:pic>
        <p:nvPicPr>
          <p:cNvPr id="3" name="Picture 2" descr="A black and orange text&#10;&#10;AI-generated content may be incorrect.">
            <a:extLst>
              <a:ext uri="{FF2B5EF4-FFF2-40B4-BE49-F238E27FC236}">
                <a16:creationId xmlns:a16="http://schemas.microsoft.com/office/drawing/2014/main" id="{065A1AC2-48FF-76F3-30D8-541FFCA044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480" y="6041282"/>
            <a:ext cx="1646464" cy="566152"/>
          </a:xfrm>
          <a:prstGeom prst="rect">
            <a:avLst/>
          </a:prstGeom>
        </p:spPr>
      </p:pic>
      <p:pic>
        <p:nvPicPr>
          <p:cNvPr id="7" name="Picture 3" descr="Screen Shot 2021-03-25 at 9.44.57 AM.png">
            <a:extLst>
              <a:ext uri="{FF2B5EF4-FFF2-40B4-BE49-F238E27FC236}">
                <a16:creationId xmlns:a16="http://schemas.microsoft.com/office/drawing/2014/main" id="{405C7CBA-0CFB-46B3-9AD0-98F8C6BAC0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831" y="6126162"/>
            <a:ext cx="1895330" cy="49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202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692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24272C"/>
                </a:solidFill>
                <a:latin typeface="Fjalla One" panose="02000506040000020004" pitchFamily="2" charset="0"/>
              </a:rPr>
              <a:t>NÃO ALCANÇADOS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0673" y="1652750"/>
            <a:ext cx="6868510" cy="4525963"/>
          </a:xfrm>
        </p:spPr>
        <p:txBody>
          <a:bodyPr/>
          <a:lstStyle/>
          <a:p>
            <a:r>
              <a:rPr lang="en-US" dirty="0">
                <a:solidFill>
                  <a:srgbClr val="FBB74B"/>
                </a:solidFill>
                <a:latin typeface="Fjalla One" panose="02000506040000020004" pitchFamily="2" charset="0"/>
              </a:rPr>
              <a:t>SEM BÍBLIA</a:t>
            </a:r>
          </a:p>
          <a:p>
            <a:pPr marL="0" indent="0">
              <a:buNone/>
            </a:pPr>
            <a:endParaRPr lang="en-US" dirty="0">
              <a:solidFill>
                <a:srgbClr val="FBB74B"/>
              </a:solidFill>
              <a:latin typeface="Fjalla One" panose="02000506040000020004" pitchFamily="2" charset="0"/>
            </a:endParaRPr>
          </a:p>
          <a:p>
            <a:r>
              <a:rPr lang="en-US" dirty="0">
                <a:solidFill>
                  <a:srgbClr val="FBB74B"/>
                </a:solidFill>
                <a:latin typeface="Fjalla One" panose="02000506040000020004" pitchFamily="2" charset="0"/>
              </a:rPr>
              <a:t>SEM IGREJAS</a:t>
            </a:r>
          </a:p>
          <a:p>
            <a:endParaRPr lang="en-US" dirty="0">
              <a:solidFill>
                <a:srgbClr val="FBB74B"/>
              </a:solidFill>
              <a:latin typeface="Fjalla One" panose="02000506040000020004" pitchFamily="2" charset="0"/>
            </a:endParaRPr>
          </a:p>
          <a:p>
            <a:r>
              <a:rPr lang="en-US" dirty="0">
                <a:solidFill>
                  <a:srgbClr val="FBB74B"/>
                </a:solidFill>
                <a:latin typeface="Fjalla One" panose="02000506040000020004" pitchFamily="2" charset="0"/>
              </a:rPr>
              <a:t>SEM CRENTES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130831" y="6127240"/>
            <a:ext cx="1895330" cy="495261"/>
          </a:xfrm>
          <a:prstGeom prst="rect">
            <a:avLst/>
          </a:prstGeom>
        </p:spPr>
      </p:pic>
      <p:pic>
        <p:nvPicPr>
          <p:cNvPr id="5" name="Picture 4" descr="A black and orange text&#10;&#10;AI-generated content may be incorrect.">
            <a:extLst>
              <a:ext uri="{FF2B5EF4-FFF2-40B4-BE49-F238E27FC236}">
                <a16:creationId xmlns:a16="http://schemas.microsoft.com/office/drawing/2014/main" id="{B1D9FF72-7403-6C1E-85E6-D2760D1C1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80" y="6041282"/>
            <a:ext cx="1646464" cy="566152"/>
          </a:xfrm>
          <a:prstGeom prst="rect">
            <a:avLst/>
          </a:prstGeom>
        </p:spPr>
      </p:pic>
      <p:pic>
        <p:nvPicPr>
          <p:cNvPr id="6" name="Picture 3" descr="Screen Shot 2021-03-25 at 9.44.57 AM.png">
            <a:extLst>
              <a:ext uri="{FF2B5EF4-FFF2-40B4-BE49-F238E27FC236}">
                <a16:creationId xmlns:a16="http://schemas.microsoft.com/office/drawing/2014/main" id="{459C2D22-2D22-4519-A649-7125D0E36B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831" y="6126162"/>
            <a:ext cx="1895330" cy="49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47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692" y="4572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24272C"/>
                </a:solidFill>
                <a:latin typeface="Fjalla One" panose="02000506040000020004" pitchFamily="2" charset="0"/>
              </a:rPr>
              <a:t>MATEUS 28:18-20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914" y="1865783"/>
            <a:ext cx="7902466" cy="3904396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BR" sz="2800" dirty="0">
                <a:solidFill>
                  <a:srgbClr val="24272C"/>
                </a:solidFill>
              </a:rPr>
              <a:t>Jesus, aproximando-se, falou-lhes, dizendo: Toda a autoridade me foi dada no céu e na terra. Ide, portanto, fazei discípulos de todas as nações, batizando-os em nome do Pai, e do Filho, e do Espírito Santo; ensinando-os a guardar todas as coisas que vos tenho ordenado. </a:t>
            </a:r>
            <a:br>
              <a:rPr lang="pt-BR" sz="2800" dirty="0">
                <a:solidFill>
                  <a:srgbClr val="24272C"/>
                </a:solidFill>
              </a:rPr>
            </a:br>
            <a:r>
              <a:rPr lang="pt-BR" sz="2800" dirty="0">
                <a:solidFill>
                  <a:srgbClr val="24272C"/>
                </a:solidFill>
              </a:rPr>
              <a:t>E eis que estou convosco todos os dias até à consumação do século.</a:t>
            </a:r>
            <a:endParaRPr lang="en-US" dirty="0">
              <a:solidFill>
                <a:srgbClr val="24272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130831" y="6127240"/>
            <a:ext cx="1895330" cy="495261"/>
          </a:xfrm>
          <a:prstGeom prst="rect">
            <a:avLst/>
          </a:prstGeom>
        </p:spPr>
      </p:pic>
      <p:pic>
        <p:nvPicPr>
          <p:cNvPr id="5" name="Picture 4" descr="A black and orange text&#10;&#10;AI-generated content may be incorrect.">
            <a:extLst>
              <a:ext uri="{FF2B5EF4-FFF2-40B4-BE49-F238E27FC236}">
                <a16:creationId xmlns:a16="http://schemas.microsoft.com/office/drawing/2014/main" id="{D038E4B7-3868-D7E3-6322-DE65E00DF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80" y="6041282"/>
            <a:ext cx="1646464" cy="566152"/>
          </a:xfrm>
          <a:prstGeom prst="rect">
            <a:avLst/>
          </a:prstGeom>
        </p:spPr>
      </p:pic>
      <p:pic>
        <p:nvPicPr>
          <p:cNvPr id="6" name="Picture 3" descr="Screen Shot 2021-03-25 at 9.44.57 AM.png">
            <a:extLst>
              <a:ext uri="{FF2B5EF4-FFF2-40B4-BE49-F238E27FC236}">
                <a16:creationId xmlns:a16="http://schemas.microsoft.com/office/drawing/2014/main" id="{E6B2B7E1-7FE8-4F7D-9A4B-C10C1DBEAF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831" y="6126162"/>
            <a:ext cx="1895330" cy="49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51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692" y="4572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24272C"/>
                </a:solidFill>
                <a:latin typeface="Fjalla One" panose="02000506040000020004" pitchFamily="2" charset="0"/>
              </a:rPr>
              <a:t>AS 4 VERDADES UNIVERSAIS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99591"/>
            <a:ext cx="7772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BB74B"/>
                </a:solidFill>
                <a:latin typeface="Fjalla One" panose="02000506040000020004" pitchFamily="2" charset="0"/>
              </a:rPr>
              <a:t>1. “TODA A AUTORIDADE”</a:t>
            </a:r>
          </a:p>
          <a:p>
            <a:pPr marL="0" indent="0">
              <a:buNone/>
            </a:pPr>
            <a:endParaRPr lang="en-US" sz="2800" dirty="0">
              <a:solidFill>
                <a:srgbClr val="24272C"/>
              </a:solidFill>
            </a:endParaRPr>
          </a:p>
          <a:p>
            <a:pPr marL="0" indent="0">
              <a:buNone/>
            </a:pPr>
            <a:r>
              <a:rPr lang="en-US" sz="2600" dirty="0">
                <a:solidFill>
                  <a:srgbClr val="24272C"/>
                </a:solidFill>
              </a:rPr>
              <a:t>	</a:t>
            </a:r>
            <a:r>
              <a:rPr lang="pt-BR" sz="2600" dirty="0">
                <a:solidFill>
                  <a:srgbClr val="24272C"/>
                </a:solidFill>
              </a:rPr>
              <a:t>“</a:t>
            </a:r>
            <a:r>
              <a:rPr lang="pt-BR" sz="2600" b="1" dirty="0">
                <a:solidFill>
                  <a:srgbClr val="24272C"/>
                </a:solidFill>
              </a:rPr>
              <a:t>Toda</a:t>
            </a:r>
            <a:r>
              <a:rPr lang="pt-BR" sz="2600" dirty="0">
                <a:solidFill>
                  <a:srgbClr val="24272C"/>
                </a:solidFill>
              </a:rPr>
              <a:t> a autoridade me foi dada no céu e na terra.” (versículo 18)</a:t>
            </a:r>
            <a:endParaRPr lang="en-US" sz="2600" dirty="0">
              <a:solidFill>
                <a:srgbClr val="24272C"/>
              </a:solidFill>
            </a:endParaRPr>
          </a:p>
          <a:p>
            <a:pPr marL="0" indent="0">
              <a:buNone/>
            </a:pPr>
            <a:endParaRPr lang="en-US" sz="2600" dirty="0">
              <a:solidFill>
                <a:srgbClr val="24272C"/>
              </a:solidFill>
            </a:endParaRPr>
          </a:p>
          <a:p>
            <a:pPr marL="0" indent="0">
              <a:buNone/>
            </a:pPr>
            <a:r>
              <a:rPr lang="en-US" sz="2600" dirty="0">
                <a:solidFill>
                  <a:srgbClr val="24272C"/>
                </a:solidFill>
              </a:rPr>
              <a:t>	</a:t>
            </a:r>
            <a:r>
              <a:rPr lang="pt-BR" sz="2600" dirty="0">
                <a:solidFill>
                  <a:srgbClr val="24272C"/>
                </a:solidFill>
              </a:rPr>
              <a:t>Sua supremacia e soberania são o alicerce do nosso</a:t>
            </a:r>
            <a:br>
              <a:rPr lang="pt-BR" sz="2600" dirty="0">
                <a:solidFill>
                  <a:srgbClr val="24272C"/>
                </a:solidFill>
              </a:rPr>
            </a:br>
            <a:r>
              <a:rPr lang="pt-BR" sz="2600" dirty="0">
                <a:solidFill>
                  <a:srgbClr val="24272C"/>
                </a:solidFill>
              </a:rPr>
              <a:t>      compromisso de alcançar os não alcançados.</a:t>
            </a:r>
            <a:r>
              <a:rPr lang="en-US" sz="2600" dirty="0">
                <a:solidFill>
                  <a:srgbClr val="24272C"/>
                </a:solidFill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130831" y="6127240"/>
            <a:ext cx="1895330" cy="495261"/>
          </a:xfrm>
          <a:prstGeom prst="rect">
            <a:avLst/>
          </a:prstGeom>
        </p:spPr>
      </p:pic>
      <p:pic>
        <p:nvPicPr>
          <p:cNvPr id="5" name="Picture 4" descr="A black and orange text&#10;&#10;AI-generated content may be incorrect.">
            <a:extLst>
              <a:ext uri="{FF2B5EF4-FFF2-40B4-BE49-F238E27FC236}">
                <a16:creationId xmlns:a16="http://schemas.microsoft.com/office/drawing/2014/main" id="{E2037B38-6B23-4029-B29C-D4EEBBE9D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80" y="6041282"/>
            <a:ext cx="1646464" cy="566152"/>
          </a:xfrm>
          <a:prstGeom prst="rect">
            <a:avLst/>
          </a:prstGeom>
        </p:spPr>
      </p:pic>
      <p:pic>
        <p:nvPicPr>
          <p:cNvPr id="6" name="Picture 3" descr="Screen Shot 2021-03-25 at 9.44.57 AM.png">
            <a:extLst>
              <a:ext uri="{FF2B5EF4-FFF2-40B4-BE49-F238E27FC236}">
                <a16:creationId xmlns:a16="http://schemas.microsoft.com/office/drawing/2014/main" id="{2CBCDD59-F597-40A8-BB00-576C16D26A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831" y="6126162"/>
            <a:ext cx="1895330" cy="49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4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692" y="4572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24272C"/>
                </a:solidFill>
                <a:latin typeface="Fjalla One" panose="02000506040000020004" pitchFamily="2" charset="0"/>
              </a:rPr>
              <a:t>HERBERT KANE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130831" y="6127240"/>
            <a:ext cx="1895330" cy="49526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1FAF63-40B5-FA4C-8A77-BD094D867181}"/>
              </a:ext>
            </a:extLst>
          </p:cNvPr>
          <p:cNvSpPr txBox="1">
            <a:spLocks/>
          </p:cNvSpPr>
          <p:nvPr/>
        </p:nvSpPr>
        <p:spPr>
          <a:xfrm>
            <a:off x="636533" y="1595672"/>
            <a:ext cx="7870934" cy="4535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pt-BR" sz="2800" spc="-60" dirty="0">
                <a:solidFill>
                  <a:srgbClr val="24272C"/>
                </a:solidFill>
              </a:rPr>
              <a:t>“Então, a Grande Comissão é baseada na supremacia </a:t>
            </a:r>
            <a:br>
              <a:rPr lang="pt-BR" sz="2800" spc="-60" dirty="0">
                <a:solidFill>
                  <a:srgbClr val="24272C"/>
                </a:solidFill>
              </a:rPr>
            </a:br>
            <a:r>
              <a:rPr lang="pt-BR" sz="2800" spc="-60" dirty="0">
                <a:solidFill>
                  <a:srgbClr val="24272C"/>
                </a:solidFill>
              </a:rPr>
              <a:t>e soberania de Jesus Cristo, o Filho de Deus, que na encarnação se tornou o Filho do Homem, para que, </a:t>
            </a:r>
            <a:br>
              <a:rPr lang="pt-BR" sz="2800" spc="-60" dirty="0">
                <a:solidFill>
                  <a:srgbClr val="24272C"/>
                </a:solidFill>
              </a:rPr>
            </a:br>
            <a:r>
              <a:rPr lang="pt-BR" sz="2800" spc="-60" dirty="0">
                <a:solidFill>
                  <a:srgbClr val="24272C"/>
                </a:solidFill>
              </a:rPr>
              <a:t>por meio de sua morte e ressurreição, Ele pudesse se tornar o Salvador e Soberano do mundo. Ele, e somente Ele, tem o direito de exigir fidelidade universal.”</a:t>
            </a:r>
            <a:endParaRPr lang="en-US" spc="-60" dirty="0"/>
          </a:p>
        </p:txBody>
      </p:sp>
      <p:pic>
        <p:nvPicPr>
          <p:cNvPr id="3" name="Picture 2" descr="A black and orange text&#10;&#10;AI-generated content may be incorrect.">
            <a:extLst>
              <a:ext uri="{FF2B5EF4-FFF2-40B4-BE49-F238E27FC236}">
                <a16:creationId xmlns:a16="http://schemas.microsoft.com/office/drawing/2014/main" id="{9F9DCE9E-1D7A-B300-EF6E-FCDFB704A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80" y="6041282"/>
            <a:ext cx="1646464" cy="566152"/>
          </a:xfrm>
          <a:prstGeom prst="rect">
            <a:avLst/>
          </a:prstGeom>
        </p:spPr>
      </p:pic>
      <p:pic>
        <p:nvPicPr>
          <p:cNvPr id="6" name="Picture 3" descr="Screen Shot 2021-03-25 at 9.44.57 AM.png">
            <a:extLst>
              <a:ext uri="{FF2B5EF4-FFF2-40B4-BE49-F238E27FC236}">
                <a16:creationId xmlns:a16="http://schemas.microsoft.com/office/drawing/2014/main" id="{359B96E9-E6C4-4951-8A21-814D84DCB5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831" y="6126162"/>
            <a:ext cx="1895330" cy="49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150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692" y="4572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24272C"/>
                </a:solidFill>
                <a:latin typeface="Fjalla One" panose="02000506040000020004" pitchFamily="2" charset="0"/>
              </a:rPr>
              <a:t>AS 4 VERDADES UNIVERSAIS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130831" y="6127240"/>
            <a:ext cx="1895330" cy="49526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62CDDF2-00D9-024B-9FC9-907A4DB8A4E1}"/>
              </a:ext>
            </a:extLst>
          </p:cNvPr>
          <p:cNvSpPr txBox="1">
            <a:spLocks/>
          </p:cNvSpPr>
          <p:nvPr/>
        </p:nvSpPr>
        <p:spPr>
          <a:xfrm>
            <a:off x="685800" y="1999591"/>
            <a:ext cx="7772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BB74B"/>
                </a:solidFill>
                <a:latin typeface="Fjalla One" panose="02000506040000020004" pitchFamily="2" charset="0"/>
              </a:rPr>
              <a:t>2. “TODAS AS NAÇÕES”</a:t>
            </a:r>
          </a:p>
          <a:p>
            <a:pPr marL="0" indent="0">
              <a:buFont typeface="Arial"/>
              <a:buNone/>
            </a:pPr>
            <a:endParaRPr lang="en-US" sz="2800" dirty="0">
              <a:solidFill>
                <a:srgbClr val="24272C"/>
              </a:solidFill>
            </a:endParaRPr>
          </a:p>
          <a:p>
            <a:pPr marL="0" indent="0">
              <a:buFont typeface="Arial"/>
              <a:buNone/>
            </a:pPr>
            <a:r>
              <a:rPr lang="en-US" sz="2600" dirty="0">
                <a:solidFill>
                  <a:srgbClr val="24272C"/>
                </a:solidFill>
              </a:rPr>
              <a:t>	</a:t>
            </a:r>
            <a:r>
              <a:rPr lang="pt-BR" sz="2600" dirty="0">
                <a:solidFill>
                  <a:srgbClr val="24272C"/>
                </a:solidFill>
              </a:rPr>
              <a:t>“Ide, portanto, fazei discípulos de </a:t>
            </a:r>
            <a:r>
              <a:rPr lang="pt-BR" sz="2600" b="1" dirty="0">
                <a:solidFill>
                  <a:srgbClr val="24272C"/>
                </a:solidFill>
              </a:rPr>
              <a:t>todas</a:t>
            </a:r>
            <a:r>
              <a:rPr lang="pt-BR" sz="2600" dirty="0">
                <a:solidFill>
                  <a:srgbClr val="24272C"/>
                </a:solidFill>
              </a:rPr>
              <a:t> as nações…” (versículo 19)</a:t>
            </a:r>
            <a:endParaRPr lang="en-US" sz="2600" dirty="0">
              <a:solidFill>
                <a:srgbClr val="24272C"/>
              </a:solidFill>
            </a:endParaRPr>
          </a:p>
          <a:p>
            <a:pPr marL="0" indent="0">
              <a:buFont typeface="Arial"/>
              <a:buNone/>
            </a:pPr>
            <a:endParaRPr lang="en-US" sz="2600" dirty="0">
              <a:solidFill>
                <a:srgbClr val="24272C"/>
              </a:solidFill>
            </a:endParaRPr>
          </a:p>
          <a:p>
            <a:pPr marL="0" indent="0">
              <a:buFont typeface="Arial"/>
              <a:buNone/>
            </a:pPr>
            <a:r>
              <a:rPr lang="en-US" sz="2600" dirty="0">
                <a:solidFill>
                  <a:srgbClr val="24272C"/>
                </a:solidFill>
              </a:rPr>
              <a:t>	</a:t>
            </a:r>
            <a:r>
              <a:rPr lang="pt-BR" sz="2600" dirty="0">
                <a:solidFill>
                  <a:srgbClr val="24272C"/>
                </a:solidFill>
              </a:rPr>
              <a:t>Significado: todos os grupos etnolinguísticos da Terra</a:t>
            </a:r>
            <a:endParaRPr lang="en-US" sz="2600" dirty="0">
              <a:solidFill>
                <a:srgbClr val="24272C"/>
              </a:solidFill>
            </a:endParaRPr>
          </a:p>
        </p:txBody>
      </p:sp>
      <p:pic>
        <p:nvPicPr>
          <p:cNvPr id="3" name="Picture 2" descr="A black and orange text&#10;&#10;AI-generated content may be incorrect.">
            <a:extLst>
              <a:ext uri="{FF2B5EF4-FFF2-40B4-BE49-F238E27FC236}">
                <a16:creationId xmlns:a16="http://schemas.microsoft.com/office/drawing/2014/main" id="{2B834917-49F7-490A-3C30-175C1ADEE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80" y="6041282"/>
            <a:ext cx="1646464" cy="566152"/>
          </a:xfrm>
          <a:prstGeom prst="rect">
            <a:avLst/>
          </a:prstGeom>
        </p:spPr>
      </p:pic>
      <p:pic>
        <p:nvPicPr>
          <p:cNvPr id="6" name="Picture 3" descr="Screen Shot 2021-03-25 at 9.44.57 AM.png">
            <a:extLst>
              <a:ext uri="{FF2B5EF4-FFF2-40B4-BE49-F238E27FC236}">
                <a16:creationId xmlns:a16="http://schemas.microsoft.com/office/drawing/2014/main" id="{389865E6-0A6D-41FD-B46B-994D56FC2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831" y="6126162"/>
            <a:ext cx="1895330" cy="49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597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650" y="457199"/>
            <a:ext cx="8110697" cy="55104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24272C"/>
                </a:solidFill>
                <a:latin typeface="Fjalla One" panose="02000506040000020004" pitchFamily="2" charset="0"/>
              </a:rPr>
              <a:t>VIETNÃ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130831" y="6127240"/>
            <a:ext cx="1895330" cy="4952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33647" y="1051356"/>
            <a:ext cx="7076704" cy="5031689"/>
          </a:xfrm>
          <a:prstGeom prst="rect">
            <a:avLst/>
          </a:prstGeom>
        </p:spPr>
      </p:pic>
      <p:pic>
        <p:nvPicPr>
          <p:cNvPr id="3" name="Picture 2" descr="A black and orange text&#10;&#10;AI-generated content may be incorrect.">
            <a:extLst>
              <a:ext uri="{FF2B5EF4-FFF2-40B4-BE49-F238E27FC236}">
                <a16:creationId xmlns:a16="http://schemas.microsoft.com/office/drawing/2014/main" id="{D9B95270-5A92-EF3C-1753-D493C33D7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480" y="6041282"/>
            <a:ext cx="1646464" cy="566152"/>
          </a:xfrm>
          <a:prstGeom prst="rect">
            <a:avLst/>
          </a:prstGeom>
        </p:spPr>
      </p:pic>
      <p:pic>
        <p:nvPicPr>
          <p:cNvPr id="6" name="Picture 3" descr="Screen Shot 2021-03-25 at 9.44.57 AM.png">
            <a:extLst>
              <a:ext uri="{FF2B5EF4-FFF2-40B4-BE49-F238E27FC236}">
                <a16:creationId xmlns:a16="http://schemas.microsoft.com/office/drawing/2014/main" id="{A7182964-A7FD-4A71-AA7C-F2C92DEB74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831" y="6126162"/>
            <a:ext cx="1895330" cy="49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0343"/>
      </p:ext>
    </p:extLst>
  </p:cSld>
  <p:clrMapOvr>
    <a:masterClrMapping/>
  </p:clrMapOvr>
</p:sld>
</file>

<file path=ppt/theme/theme1.xml><?xml version="1.0" encoding="utf-8"?>
<a:theme xmlns:a="http://schemas.openxmlformats.org/drawingml/2006/main" name="ED Report 9-22-2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 Report 9-22-20.thmx</Template>
  <TotalTime>1107</TotalTime>
  <Words>577</Words>
  <Application>Microsoft Office PowerPoint</Application>
  <PresentationFormat>Екран (4:3)</PresentationFormat>
  <Paragraphs>52</Paragraphs>
  <Slides>19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Cambria</vt:lpstr>
      <vt:lpstr>Fjalla One</vt:lpstr>
      <vt:lpstr>ED Report 9-22-20</vt:lpstr>
      <vt:lpstr>SUMATRA CENTRAL, INDONÉSIA</vt:lpstr>
      <vt:lpstr>s</vt:lpstr>
      <vt:lpstr>  </vt:lpstr>
      <vt:lpstr>NÃO ALCANÇADOS</vt:lpstr>
      <vt:lpstr>MATEUS 28:18-20</vt:lpstr>
      <vt:lpstr>AS 4 VERDADES UNIVERSAIS</vt:lpstr>
      <vt:lpstr>HERBERT KANE</vt:lpstr>
      <vt:lpstr>AS 4 VERDADES UNIVERSAIS</vt:lpstr>
      <vt:lpstr>VIETNÃ</vt:lpstr>
      <vt:lpstr>Презентація PowerPoint</vt:lpstr>
      <vt:lpstr>AS 4 VERDADES UNIVERSAIS</vt:lpstr>
      <vt:lpstr>AS 4 VERDADES UNIVERSAIS</vt:lpstr>
      <vt:lpstr>CHARLES SPURGEON</vt:lpstr>
      <vt:lpstr>O SIGNIFICADO DAS 4 VERDADES UNIVERSAIS PARA NÓS:</vt:lpstr>
      <vt:lpstr>ELIZABETH ELLIOT</vt:lpstr>
      <vt:lpstr>Презентація PowerPoint</vt:lpstr>
      <vt:lpstr>Презентація PowerPoint</vt:lpstr>
      <vt:lpstr>Презентація PowerPoint</vt:lpstr>
      <vt:lpstr>ORE PELA TERÇA PARTE QUE PERMANECE INALCANÇADA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Marvin Newell</dc:creator>
  <cp:lastModifiedBy>Anastasiia</cp:lastModifiedBy>
  <cp:revision>69</cp:revision>
  <dcterms:created xsi:type="dcterms:W3CDTF">2021-03-25T13:43:23Z</dcterms:created>
  <dcterms:modified xsi:type="dcterms:W3CDTF">2025-05-21T12:06:31Z</dcterms:modified>
</cp:coreProperties>
</file>